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9" r:id="rId4"/>
    <p:sldId id="273" r:id="rId5"/>
    <p:sldId id="258"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7" d="100"/>
          <a:sy n="77" d="100"/>
        </p:scale>
        <p:origin x="-1080"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D7DBE2-9D28-4EDC-B71A-C9147E15E081}" type="datetimeFigureOut">
              <a:rPr lang="en-US" smtClean="0"/>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7DBE2-9D28-4EDC-B71A-C9147E15E081}" type="datetimeFigureOut">
              <a:rPr lang="en-US" smtClean="0"/>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7DBE2-9D28-4EDC-B71A-C9147E15E081}" type="datetimeFigureOut">
              <a:rPr lang="en-US" smtClean="0"/>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D7DBE2-9D28-4EDC-B71A-C9147E15E081}" type="datetimeFigureOut">
              <a:rPr lang="en-US" smtClean="0"/>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DD7DBE2-9D28-4EDC-B71A-C9147E15E081}" type="datetimeFigureOut">
              <a:rPr lang="en-US" smtClean="0"/>
              <a:t>11/21/2013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D7DBE2-9D28-4EDC-B71A-C9147E15E081}" type="datetimeFigureOut">
              <a:rPr lang="en-US" smtClean="0"/>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3EA223-9C57-49D1-AA82-1D7094A27C77}"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D7DBE2-9D28-4EDC-B71A-C9147E15E081}" type="datetimeFigureOut">
              <a:rPr lang="en-US" smtClean="0"/>
              <a:t>11/21/2013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D7DBE2-9D28-4EDC-B71A-C9147E15E081}" type="datetimeFigureOut">
              <a:rPr lang="en-US" smtClean="0"/>
              <a:t>11/21/2013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7DBE2-9D28-4EDC-B71A-C9147E15E081}" type="datetimeFigureOut">
              <a:rPr lang="en-US" smtClean="0"/>
              <a:t>11/21/2013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DD7DBE2-9D28-4EDC-B71A-C9147E15E081}" type="datetimeFigureOut">
              <a:rPr lang="en-US" smtClean="0"/>
              <a:t>11/21/2013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83EA223-9C57-49D1-AA82-1D7094A27C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7DBE2-9D28-4EDC-B71A-C9147E15E081}" type="datetimeFigureOut">
              <a:rPr lang="en-US" smtClean="0"/>
              <a:t>11/21/2013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3EA223-9C57-49D1-AA82-1D7094A27C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DD7DBE2-9D28-4EDC-B71A-C9147E15E081}" type="datetimeFigureOut">
              <a:rPr lang="en-US" smtClean="0"/>
              <a:t>11/21/2013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83EA223-9C57-49D1-AA82-1D7094A27C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65038" y="1543628"/>
            <a:ext cx="5648623" cy="1279197"/>
          </a:xfrm>
        </p:spPr>
        <p:txBody>
          <a:bodyPr/>
          <a:lstStyle/>
          <a:p>
            <a:r>
              <a:rPr lang="en-US" dirty="0" smtClean="0"/>
              <a:t>The Background and Chemistry of Witchcraft</a:t>
            </a:r>
            <a:endParaRPr lang="en-US" dirty="0"/>
          </a:p>
        </p:txBody>
      </p:sp>
      <p:sp>
        <p:nvSpPr>
          <p:cNvPr id="3" name="Subtitle 2"/>
          <p:cNvSpPr>
            <a:spLocks noGrp="1"/>
          </p:cNvSpPr>
          <p:nvPr>
            <p:ph type="subTitle" idx="1"/>
          </p:nvPr>
        </p:nvSpPr>
        <p:spPr>
          <a:xfrm rot="19140000">
            <a:off x="1139029" y="2275013"/>
            <a:ext cx="6511131" cy="552558"/>
          </a:xfrm>
        </p:spPr>
        <p:txBody>
          <a:bodyPr>
            <a:normAutofit fontScale="92500" lnSpcReduction="10000"/>
          </a:bodyPr>
          <a:lstStyle/>
          <a:p>
            <a:r>
              <a:rPr lang="en-US" dirty="0" smtClean="0"/>
              <a:t>By Johannes Johnston</a:t>
            </a:r>
          </a:p>
          <a:p>
            <a:r>
              <a:rPr lang="en-US" dirty="0" smtClean="0"/>
              <a:t>Literature 2111</a:t>
            </a:r>
            <a:endParaRPr lang="en-US" dirty="0"/>
          </a:p>
        </p:txBody>
      </p:sp>
    </p:spTree>
    <p:extLst>
      <p:ext uri="{BB962C8B-B14F-4D97-AF65-F5344CB8AC3E}">
        <p14:creationId xmlns:p14="http://schemas.microsoft.com/office/powerpoint/2010/main" val="1714392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Greases and ointments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These alkaloids were not soluble in water and could lead to death if they were swallowed.</a:t>
            </a:r>
          </a:p>
          <a:p>
            <a:pPr>
              <a:buFont typeface="Arial" panose="020B0604020202020204" pitchFamily="34" charset="0"/>
              <a:buChar char="•"/>
            </a:pPr>
            <a:r>
              <a:rPr lang="en-US" sz="1800" b="0" dirty="0" smtClean="0"/>
              <a:t>These three plants were dissolved as fats or oils and then applied to the skin. The skin would absorb it via transdermal delivery.</a:t>
            </a:r>
          </a:p>
          <a:p>
            <a:pPr>
              <a:buFont typeface="Arial" panose="020B0604020202020204" pitchFamily="34" charset="0"/>
              <a:buChar char="•"/>
            </a:pPr>
            <a:r>
              <a:rPr lang="en-US" sz="1800" b="0" dirty="0" smtClean="0"/>
              <a:t>Absorption is easier at the places where the skin is the thinnest and blood vessels are just beneath the surface.</a:t>
            </a:r>
          </a:p>
          <a:p>
            <a:pPr>
              <a:buFont typeface="Arial" panose="020B0604020202020204" pitchFamily="34" charset="0"/>
              <a:buChar char="•"/>
            </a:pPr>
            <a:r>
              <a:rPr lang="en-US" sz="1800" b="0" dirty="0" smtClean="0"/>
              <a:t>Witches must have known this since they usually rubbed it into some private areas</a:t>
            </a:r>
          </a:p>
          <a:p>
            <a:pPr>
              <a:buFont typeface="Arial" panose="020B0604020202020204" pitchFamily="34" charset="0"/>
              <a:buChar char="•"/>
            </a:pPr>
            <a:r>
              <a:rPr lang="en-US" sz="1800" b="0" dirty="0" smtClean="0"/>
              <a:t>Two forms that these alkaloid molecules could take on was </a:t>
            </a:r>
            <a:r>
              <a:rPr lang="en-US" sz="1800" b="0" dirty="0" err="1" smtClean="0"/>
              <a:t>autropine</a:t>
            </a:r>
            <a:r>
              <a:rPr lang="en-US" sz="1800" b="0" dirty="0" smtClean="0"/>
              <a:t> and scopolamine. </a:t>
            </a:r>
            <a:endParaRPr lang="en-US" sz="1800" b="0" dirty="0"/>
          </a:p>
        </p:txBody>
      </p:sp>
    </p:spTree>
    <p:extLst>
      <p:ext uri="{BB962C8B-B14F-4D97-AF65-F5344CB8AC3E}">
        <p14:creationId xmlns:p14="http://schemas.microsoft.com/office/powerpoint/2010/main" val="3476367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Greases and ointments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These two molecules have effects of euphoria, hallucinations, and anesthetics.</a:t>
            </a:r>
          </a:p>
          <a:p>
            <a:pPr>
              <a:buFont typeface="Arial" panose="020B0604020202020204" pitchFamily="34" charset="0"/>
              <a:buChar char="•"/>
            </a:pPr>
            <a:r>
              <a:rPr lang="en-US" sz="1800" b="0" dirty="0" smtClean="0"/>
              <a:t>They gave witches the sense of flying, distorted visions,, euphoria, hysteria, feelings of leaving the body, and encounters with wild beasts.</a:t>
            </a:r>
          </a:p>
          <a:p>
            <a:pPr>
              <a:buFont typeface="Arial" panose="020B0604020202020204" pitchFamily="34" charset="0"/>
              <a:buChar char="•"/>
            </a:pPr>
            <a:r>
              <a:rPr lang="en-US" sz="1800" b="0" dirty="0" smtClean="0"/>
              <a:t>Witches would confess to flying out to masses and doing sexual things</a:t>
            </a:r>
            <a:r>
              <a:rPr lang="en-US" sz="1800" b="0" dirty="0" smtClean="0"/>
              <a:t>.</a:t>
            </a:r>
          </a:p>
          <a:p>
            <a:pPr>
              <a:buFont typeface="Arial" panose="020B0604020202020204" pitchFamily="34" charset="0"/>
              <a:buChar char="•"/>
            </a:pPr>
            <a:r>
              <a:rPr lang="en-US" sz="1800" b="0" dirty="0" smtClean="0"/>
              <a:t>The witches were not really flying off with broomsticks, but instead they were high and did sexual activities with the broomsticks to themselves and other witches while having crazy sexual fantasies.</a:t>
            </a:r>
            <a:endParaRPr lang="en-US" sz="1800" b="0" dirty="0" smtClean="0"/>
          </a:p>
          <a:p>
            <a:pPr>
              <a:buFont typeface="Arial" panose="020B0604020202020204" pitchFamily="34" charset="0"/>
              <a:buChar char="•"/>
            </a:pPr>
            <a:r>
              <a:rPr lang="en-US" sz="1800" b="0" dirty="0" smtClean="0"/>
              <a:t>An example of another</a:t>
            </a:r>
            <a:r>
              <a:rPr lang="en-US" sz="1800" b="0" dirty="0" smtClean="0"/>
              <a:t> alkaloid </a:t>
            </a:r>
            <a:r>
              <a:rPr lang="en-US" sz="1800" b="0" dirty="0" smtClean="0"/>
              <a:t>known to humans </a:t>
            </a:r>
            <a:r>
              <a:rPr lang="en-US" sz="1800" b="0" dirty="0" smtClean="0"/>
              <a:t>is cocaine</a:t>
            </a:r>
            <a:endParaRPr lang="en-US" sz="1800" b="0" dirty="0"/>
          </a:p>
        </p:txBody>
      </p:sp>
    </p:spTree>
    <p:extLst>
      <p:ext uri="{BB962C8B-B14F-4D97-AF65-F5344CB8AC3E}">
        <p14:creationId xmlns:p14="http://schemas.microsoft.com/office/powerpoint/2010/main" val="147327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Alkaloids</a:t>
            </a:r>
            <a:endParaRPr lang="en-US" dirty="0"/>
          </a:p>
        </p:txBody>
      </p:sp>
      <p:sp>
        <p:nvSpPr>
          <p:cNvPr id="3" name="Content Placeholder 2"/>
          <p:cNvSpPr>
            <a:spLocks noGrp="1"/>
          </p:cNvSpPr>
          <p:nvPr>
            <p:ph idx="1"/>
          </p:nvPr>
        </p:nvSpPr>
        <p:spPr>
          <a:xfrm>
            <a:off x="822960" y="1100628"/>
            <a:ext cx="7520940" cy="3928572"/>
          </a:xfrm>
        </p:spPr>
        <p:txBody>
          <a:bodyPr>
            <a:normAutofit/>
          </a:bodyPr>
          <a:lstStyle/>
          <a:p>
            <a:pPr>
              <a:buFont typeface="Arial" panose="020B0604020202020204" pitchFamily="34" charset="0"/>
              <a:buChar char="•"/>
            </a:pPr>
            <a:r>
              <a:rPr lang="en-US" sz="1800" b="0" dirty="0" smtClean="0"/>
              <a:t>The Ergot fungus which contains the alkaloid </a:t>
            </a:r>
            <a:r>
              <a:rPr lang="en-US" sz="1800" b="0" dirty="0" err="1" smtClean="0"/>
              <a:t>Claviceps</a:t>
            </a:r>
            <a:r>
              <a:rPr lang="en-US" sz="1800" b="0" dirty="0" smtClean="0"/>
              <a:t> </a:t>
            </a:r>
            <a:r>
              <a:rPr lang="en-US" sz="1800" b="0" dirty="0" err="1" smtClean="0"/>
              <a:t>purpurea</a:t>
            </a:r>
            <a:r>
              <a:rPr lang="en-US" sz="1800" b="0" dirty="0" smtClean="0"/>
              <a:t> infects many cereal grains and especially rye.</a:t>
            </a:r>
          </a:p>
          <a:p>
            <a:pPr>
              <a:buFont typeface="Arial" panose="020B0604020202020204" pitchFamily="34" charset="0"/>
              <a:buChar char="•"/>
            </a:pPr>
            <a:r>
              <a:rPr lang="en-US" sz="1800" b="0" dirty="0" smtClean="0"/>
              <a:t>It was indirectly a cause to thousands of witch burnings in Europe.</a:t>
            </a:r>
          </a:p>
          <a:p>
            <a:pPr>
              <a:buFont typeface="Arial" panose="020B0604020202020204" pitchFamily="34" charset="0"/>
              <a:buChar char="•"/>
            </a:pPr>
            <a:r>
              <a:rPr lang="en-US" sz="1800" b="0" dirty="0" smtClean="0"/>
              <a:t>It brought on the suffering of many communities in Europe with symptoms like convulsion, seizures, lethargy, manic behavior, hallucination, vomiting twitching and many other painful symptoms like gangrene.</a:t>
            </a:r>
          </a:p>
          <a:p>
            <a:pPr>
              <a:buFont typeface="Arial" panose="020B0604020202020204" pitchFamily="34" charset="0"/>
              <a:buChar char="•"/>
            </a:pPr>
            <a:r>
              <a:rPr lang="en-US" sz="1800" b="0" dirty="0" smtClean="0"/>
              <a:t>This disease gained various names like: holy fire, occult fire, Saint Vitus’ dance, and Saint Anthony’s fire.</a:t>
            </a:r>
          </a:p>
          <a:p>
            <a:pPr>
              <a:buFont typeface="Arial" panose="020B0604020202020204" pitchFamily="34" charset="0"/>
              <a:buChar char="•"/>
            </a:pPr>
            <a:r>
              <a:rPr lang="en-US" sz="1800" b="0" dirty="0" smtClean="0"/>
              <a:t>During just a short rainy period, the fungus could grow on rye.</a:t>
            </a:r>
          </a:p>
          <a:p>
            <a:pPr>
              <a:buFont typeface="Arial" panose="020B0604020202020204" pitchFamily="34" charset="0"/>
              <a:buChar char="•"/>
            </a:pPr>
            <a:r>
              <a:rPr lang="en-US" sz="1800" b="0" dirty="0" smtClean="0"/>
              <a:t>This would wipe out towns of people</a:t>
            </a:r>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12979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Alkaloids</a:t>
            </a:r>
            <a:endParaRPr lang="en-US" dirty="0"/>
          </a:p>
        </p:txBody>
      </p:sp>
      <p:sp>
        <p:nvSpPr>
          <p:cNvPr id="3" name="Content Placeholder 2"/>
          <p:cNvSpPr>
            <a:spLocks noGrp="1"/>
          </p:cNvSpPr>
          <p:nvPr>
            <p:ph idx="1"/>
          </p:nvPr>
        </p:nvSpPr>
        <p:spPr>
          <a:xfrm>
            <a:off x="822960" y="1100628"/>
            <a:ext cx="7520940" cy="3928572"/>
          </a:xfrm>
        </p:spPr>
        <p:txBody>
          <a:bodyPr>
            <a:normAutofit lnSpcReduction="10000"/>
          </a:bodyPr>
          <a:lstStyle/>
          <a:p>
            <a:pPr>
              <a:buFont typeface="Arial" panose="020B0604020202020204" pitchFamily="34" charset="0"/>
              <a:buChar char="•"/>
            </a:pPr>
            <a:r>
              <a:rPr lang="en-US" sz="1800" b="0" dirty="0" smtClean="0"/>
              <a:t>After a village would notice that they were the only village infected when other adjacent towns where, people started to point out that they have been bewitched.</a:t>
            </a:r>
          </a:p>
          <a:p>
            <a:pPr>
              <a:buFont typeface="Arial" panose="020B0604020202020204" pitchFamily="34" charset="0"/>
              <a:buChar char="•"/>
            </a:pPr>
            <a:r>
              <a:rPr lang="en-US" sz="1800" b="0" dirty="0" smtClean="0"/>
              <a:t>Like many other natural disasters, the Elderly women were blamed the most. This could have been de to their inability to bear children and lack of family.</a:t>
            </a:r>
          </a:p>
          <a:p>
            <a:pPr>
              <a:buFont typeface="Arial" panose="020B0604020202020204" pitchFamily="34" charset="0"/>
              <a:buChar char="•"/>
            </a:pPr>
            <a:r>
              <a:rPr lang="en-US" sz="1800" b="0" dirty="0" smtClean="0"/>
              <a:t>Women like these lived on the outskirts of their community and relied on their herbalist skills, and were too poor to even afford the money to pay for flour from the miller in town. Being the only one untouched by the ergot raises more suspicion.</a:t>
            </a:r>
          </a:p>
          <a:p>
            <a:pPr>
              <a:buFont typeface="Arial" panose="020B0604020202020204" pitchFamily="34" charset="0"/>
              <a:buChar char="•"/>
            </a:pPr>
            <a:r>
              <a:rPr lang="en-US" sz="1800" b="0" dirty="0" smtClean="0"/>
              <a:t>There have been many outbreaks from ergot in history like Julius Caesar’s legion which caused great suffering and  a reduction of effectiveness of his army.</a:t>
            </a:r>
            <a:endParaRPr lang="en-US" sz="1800" b="0" dirty="0"/>
          </a:p>
        </p:txBody>
      </p:sp>
    </p:spTree>
    <p:extLst>
      <p:ext uri="{BB962C8B-B14F-4D97-AF65-F5344CB8AC3E}">
        <p14:creationId xmlns:p14="http://schemas.microsoft.com/office/powerpoint/2010/main" val="3224951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Alkaloids</a:t>
            </a:r>
            <a:endParaRPr lang="en-US" dirty="0"/>
          </a:p>
        </p:txBody>
      </p:sp>
      <p:sp>
        <p:nvSpPr>
          <p:cNvPr id="3" name="Content Placeholder 2"/>
          <p:cNvSpPr>
            <a:spLocks noGrp="1"/>
          </p:cNvSpPr>
          <p:nvPr>
            <p:ph idx="1"/>
          </p:nvPr>
        </p:nvSpPr>
        <p:spPr>
          <a:xfrm>
            <a:off x="822960" y="1100628"/>
            <a:ext cx="7520940" cy="3958069"/>
          </a:xfrm>
        </p:spPr>
        <p:txBody>
          <a:bodyPr>
            <a:normAutofit lnSpcReduction="10000"/>
          </a:bodyPr>
          <a:lstStyle/>
          <a:p>
            <a:pPr>
              <a:buFont typeface="Arial" panose="020B0604020202020204" pitchFamily="34" charset="0"/>
              <a:buChar char="•"/>
            </a:pPr>
            <a:r>
              <a:rPr lang="en-US" sz="1800" b="0" dirty="0" smtClean="0"/>
              <a:t>A number of experts have come to conclusion that ergot poisoning was responsible for approximately 250 people  during 1692 in Salem, Massachusetts.</a:t>
            </a:r>
          </a:p>
          <a:p>
            <a:pPr>
              <a:buFont typeface="Arial" panose="020B0604020202020204" pitchFamily="34" charset="0"/>
              <a:buChar char="•"/>
            </a:pPr>
            <a:r>
              <a:rPr lang="en-US" sz="1800" b="0" dirty="0" smtClean="0"/>
              <a:t>In the late 17</a:t>
            </a:r>
            <a:r>
              <a:rPr lang="en-US" sz="1800" b="0" baseline="30000" dirty="0" smtClean="0"/>
              <a:t>th</a:t>
            </a:r>
            <a:r>
              <a:rPr lang="en-US" sz="1800" b="0" dirty="0" smtClean="0"/>
              <a:t> century, rye was grown in the area. During the Spring and Summer of 1691 there have been records of warm and rainy weather. This leads to the fungus easily being grown.</a:t>
            </a:r>
          </a:p>
          <a:p>
            <a:pPr>
              <a:buFont typeface="Arial" panose="020B0604020202020204" pitchFamily="34" charset="0"/>
              <a:buChar char="•"/>
            </a:pPr>
            <a:r>
              <a:rPr lang="en-US" sz="1800" b="0" dirty="0" smtClean="0"/>
              <a:t>Among the 30 victims, most were girls or young women. Young people are more susceptible to ergot poisoning.</a:t>
            </a:r>
          </a:p>
          <a:p>
            <a:pPr>
              <a:buFont typeface="Arial" panose="020B0604020202020204" pitchFamily="34" charset="0"/>
              <a:buChar char="•"/>
            </a:pPr>
            <a:r>
              <a:rPr lang="en-US" sz="1800" b="0" dirty="0" smtClean="0"/>
              <a:t>Alkaloids of ergot , although toxic and dangerous, have been used over the centuries to hasten childbirth or produce abortions.</a:t>
            </a:r>
          </a:p>
          <a:p>
            <a:pPr>
              <a:buFont typeface="Arial" panose="020B0604020202020204" pitchFamily="34" charset="0"/>
              <a:buChar char="•"/>
            </a:pPr>
            <a:r>
              <a:rPr lang="en-US" sz="1800" b="0" dirty="0" smtClean="0"/>
              <a:t>Today chemical modifications of ergot alkaloids   are used as  vasoconstrictors for migraines, postpartum bleeding and uterine contractions for childbirth.</a:t>
            </a:r>
            <a:endParaRPr lang="en-US" sz="1800" b="0" dirty="0"/>
          </a:p>
        </p:txBody>
      </p:sp>
    </p:spTree>
    <p:extLst>
      <p:ext uri="{BB962C8B-B14F-4D97-AF65-F5344CB8AC3E}">
        <p14:creationId xmlns:p14="http://schemas.microsoft.com/office/powerpoint/2010/main" val="2702291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Lysergic acid</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Alkaloids of ergot have derivatives from lysergic acid.</a:t>
            </a:r>
          </a:p>
          <a:p>
            <a:pPr>
              <a:buFont typeface="Arial" panose="020B0604020202020204" pitchFamily="34" charset="0"/>
              <a:buChar char="•"/>
            </a:pPr>
            <a:r>
              <a:rPr lang="en-US" sz="1800" b="0" dirty="0" smtClean="0"/>
              <a:t>A chemist named Albert Hoffman prepared a derivative that he would name LSD-25.</a:t>
            </a:r>
          </a:p>
          <a:p>
            <a:pPr>
              <a:buFont typeface="Arial" panose="020B0604020202020204" pitchFamily="34" charset="0"/>
              <a:buChar char="•"/>
            </a:pPr>
            <a:r>
              <a:rPr lang="en-US" sz="1800" b="0" dirty="0" smtClean="0"/>
              <a:t>Thinking he was cautions when testing it out, he swallowed a quarter of a milligram, which is five times the amount to produce a hallucinogenic affect.</a:t>
            </a:r>
          </a:p>
          <a:p>
            <a:pPr>
              <a:buFont typeface="Arial" panose="020B0604020202020204" pitchFamily="34" charset="0"/>
              <a:buChar char="•"/>
            </a:pPr>
            <a:r>
              <a:rPr lang="en-US" sz="1800" b="0" dirty="0" smtClean="0"/>
              <a:t>LSD is 10,000 more potent than the hallucinogen in naturally occurring mescaline, found in the peyote cactus.</a:t>
            </a:r>
            <a:endParaRPr lang="en-US" sz="1800" b="0" dirty="0"/>
          </a:p>
        </p:txBody>
      </p:sp>
    </p:spTree>
    <p:extLst>
      <p:ext uri="{BB962C8B-B14F-4D97-AF65-F5344CB8AC3E}">
        <p14:creationId xmlns:p14="http://schemas.microsoft.com/office/powerpoint/2010/main" val="2726611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of Alkaloids</a:t>
            </a:r>
            <a:endParaRPr lang="en-US" dirty="0"/>
          </a:p>
        </p:txBody>
      </p:sp>
      <p:sp>
        <p:nvSpPr>
          <p:cNvPr id="3" name="Content Placeholder 2"/>
          <p:cNvSpPr>
            <a:spLocks noGrp="1"/>
          </p:cNvSpPr>
          <p:nvPr>
            <p:ph idx="1"/>
          </p:nvPr>
        </p:nvSpPr>
        <p:spPr>
          <a:xfrm>
            <a:off x="822960" y="1100628"/>
            <a:ext cx="7520940" cy="3928572"/>
          </a:xfrm>
        </p:spPr>
        <p:txBody>
          <a:bodyPr>
            <a:normAutofit lnSpcReduction="10000"/>
          </a:bodyPr>
          <a:lstStyle/>
          <a:p>
            <a:pPr>
              <a:buFont typeface="Arial" panose="020B0604020202020204" pitchFamily="34" charset="0"/>
              <a:buChar char="•"/>
            </a:pPr>
            <a:r>
              <a:rPr lang="en-US" sz="1800" b="0" dirty="0" smtClean="0"/>
              <a:t>Atropine and ergot Alkaloids did not cause witchcraft, however it did interpret as evidence against many women, usually the poorest and most vulnerable in society.</a:t>
            </a:r>
          </a:p>
          <a:p>
            <a:pPr>
              <a:buFont typeface="Arial" panose="020B0604020202020204" pitchFamily="34" charset="0"/>
              <a:buChar char="•"/>
            </a:pPr>
            <a:r>
              <a:rPr lang="en-US" sz="1800" b="0" dirty="0" smtClean="0"/>
              <a:t>They were accused as witches since they claimed they could fly or villages with diseases would lead up to an old lady.</a:t>
            </a:r>
          </a:p>
          <a:p>
            <a:pPr>
              <a:buFont typeface="Arial" panose="020B0604020202020204" pitchFamily="34" charset="0"/>
              <a:buChar char="•"/>
            </a:pPr>
            <a:r>
              <a:rPr lang="en-US" sz="1800" b="0" dirty="0" smtClean="0"/>
              <a:t>The important knowledge of medical plants was still kept alive. Without the knowledge we would not have the range of pharmaceuticals we have today.</a:t>
            </a:r>
          </a:p>
          <a:p>
            <a:pPr>
              <a:buFont typeface="Arial" panose="020B0604020202020204" pitchFamily="34" charset="0"/>
              <a:buChar char="•"/>
            </a:pPr>
            <a:r>
              <a:rPr lang="en-US" sz="1800" b="0" dirty="0" smtClean="0"/>
              <a:t>Today instead of illuminating the worshippers of herbs, we are eliminating the herbs instead.</a:t>
            </a:r>
          </a:p>
          <a:p>
            <a:pPr>
              <a:buFont typeface="Arial" panose="020B0604020202020204" pitchFamily="34" charset="0"/>
              <a:buChar char="•"/>
            </a:pPr>
            <a:r>
              <a:rPr lang="en-US" sz="1800" b="0" dirty="0" smtClean="0"/>
              <a:t>Estimated at almost 2 million of hectares of tropical rain forests are lost</a:t>
            </a:r>
            <a:r>
              <a:rPr lang="en-US" sz="1800" b="0" dirty="0" smtClean="0"/>
              <a:t>.</a:t>
            </a:r>
          </a:p>
          <a:p>
            <a:pPr>
              <a:buFont typeface="Arial" panose="020B0604020202020204" pitchFamily="34" charset="0"/>
              <a:buChar char="•"/>
            </a:pPr>
            <a:r>
              <a:rPr lang="en-US" sz="1800" b="0" dirty="0" smtClean="0"/>
              <a:t>We may never know of other diseases that we could cure or treat as we are eliminating many plants.</a:t>
            </a:r>
            <a:endParaRPr lang="en-US" sz="1800" b="0" dirty="0"/>
          </a:p>
        </p:txBody>
      </p:sp>
    </p:spTree>
    <p:extLst>
      <p:ext uri="{BB962C8B-B14F-4D97-AF65-F5344CB8AC3E}">
        <p14:creationId xmlns:p14="http://schemas.microsoft.com/office/powerpoint/2010/main" val="3999656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 cited</a:t>
            </a:r>
            <a:endParaRPr lang="en-US" dirty="0"/>
          </a:p>
        </p:txBody>
      </p:sp>
      <p:sp>
        <p:nvSpPr>
          <p:cNvPr id="3" name="Content Placeholder 2"/>
          <p:cNvSpPr>
            <a:spLocks noGrp="1"/>
          </p:cNvSpPr>
          <p:nvPr>
            <p:ph idx="1"/>
          </p:nvPr>
        </p:nvSpPr>
        <p:spPr/>
        <p:txBody>
          <a:bodyPr/>
          <a:lstStyle/>
          <a:p>
            <a:r>
              <a:rPr lang="en-US" b="0" dirty="0"/>
              <a:t>Le, </a:t>
            </a:r>
            <a:r>
              <a:rPr lang="en-US" b="0" dirty="0" err="1"/>
              <a:t>Couteur</a:t>
            </a:r>
            <a:r>
              <a:rPr lang="en-US" b="0" dirty="0"/>
              <a:t> Penny, and Jay </a:t>
            </a:r>
            <a:r>
              <a:rPr lang="en-US" b="0" dirty="0" err="1"/>
              <a:t>Burreson</a:t>
            </a:r>
            <a:r>
              <a:rPr lang="en-US" b="0" dirty="0"/>
              <a:t>. </a:t>
            </a:r>
            <a:r>
              <a:rPr lang="en-US" b="0" i="1" dirty="0"/>
              <a:t>Napoleon's Buttons: How 17 Molecules Changed History</a:t>
            </a:r>
            <a:r>
              <a:rPr lang="en-US" b="0" dirty="0"/>
              <a:t>. New York: Jeremy P. </a:t>
            </a:r>
            <a:r>
              <a:rPr lang="en-US" b="0" dirty="0" err="1"/>
              <a:t>Tarcher</a:t>
            </a:r>
            <a:r>
              <a:rPr lang="en-US" b="0" dirty="0"/>
              <a:t>/Putnam, 2003. Print.</a:t>
            </a:r>
            <a:endParaRPr lang="en-US" dirty="0"/>
          </a:p>
        </p:txBody>
      </p:sp>
    </p:spTree>
    <p:extLst>
      <p:ext uri="{BB962C8B-B14F-4D97-AF65-F5344CB8AC3E}">
        <p14:creationId xmlns:p14="http://schemas.microsoft.com/office/powerpoint/2010/main" val="3206957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big thank you</a:t>
            </a:r>
            <a:endParaRPr lang="en-US" dirty="0"/>
          </a:p>
        </p:txBody>
      </p:sp>
      <p:sp>
        <p:nvSpPr>
          <p:cNvPr id="3" name="Content Placeholder 2"/>
          <p:cNvSpPr>
            <a:spLocks noGrp="1"/>
          </p:cNvSpPr>
          <p:nvPr>
            <p:ph idx="1"/>
          </p:nvPr>
        </p:nvSpPr>
        <p:spPr/>
        <p:txBody>
          <a:bodyPr/>
          <a:lstStyle/>
          <a:p>
            <a:r>
              <a:rPr lang="en-US" b="0" smtClean="0"/>
              <a:t>Rhonda </a:t>
            </a:r>
            <a:r>
              <a:rPr lang="en-US" b="0" smtClean="0"/>
              <a:t>K</a:t>
            </a:r>
            <a:r>
              <a:rPr lang="en-US" b="0" smtClean="0"/>
              <a:t>elley</a:t>
            </a:r>
            <a:r>
              <a:rPr lang="en-US" b="0" dirty="0" smtClean="0"/>
              <a:t>, thank you for being my teacher. There are many reasons why you are the best teacher in the world.</a:t>
            </a:r>
          </a:p>
          <a:p>
            <a:pPr>
              <a:buFont typeface="Arial" panose="020B0604020202020204" pitchFamily="34" charset="0"/>
              <a:buChar char="•"/>
            </a:pPr>
            <a:r>
              <a:rPr lang="en-US" b="0" dirty="0" smtClean="0"/>
              <a:t>You are awesome</a:t>
            </a:r>
          </a:p>
          <a:p>
            <a:pPr>
              <a:buFont typeface="Arial" panose="020B0604020202020204" pitchFamily="34" charset="0"/>
              <a:buChar char="•"/>
            </a:pPr>
            <a:r>
              <a:rPr lang="en-US" b="0" dirty="0" smtClean="0"/>
              <a:t>You are awesome</a:t>
            </a:r>
          </a:p>
          <a:p>
            <a:pPr>
              <a:buFont typeface="Arial" panose="020B0604020202020204" pitchFamily="34" charset="0"/>
              <a:buChar char="•"/>
            </a:pPr>
            <a:r>
              <a:rPr lang="en-US" b="0" dirty="0" smtClean="0"/>
              <a:t>You are awesome</a:t>
            </a:r>
          </a:p>
          <a:p>
            <a:pPr>
              <a:buFont typeface="Arial" panose="020B0604020202020204" pitchFamily="34" charset="0"/>
              <a:buChar char="•"/>
            </a:pPr>
            <a:r>
              <a:rPr lang="en-US" b="0" dirty="0" smtClean="0"/>
              <a:t>And you are awesome</a:t>
            </a:r>
            <a:endParaRPr lang="en-US" b="0" dirty="0" smtClean="0"/>
          </a:p>
        </p:txBody>
      </p:sp>
    </p:spTree>
    <p:extLst>
      <p:ext uri="{BB962C8B-B14F-4D97-AF65-F5344CB8AC3E}">
        <p14:creationId xmlns:p14="http://schemas.microsoft.com/office/powerpoint/2010/main" val="172381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822960" y="1100628"/>
            <a:ext cx="7520940" cy="3852372"/>
          </a:xfrm>
        </p:spPr>
        <p:txBody>
          <a:bodyPr>
            <a:normAutofit lnSpcReduction="10000"/>
          </a:bodyPr>
          <a:lstStyle/>
          <a:p>
            <a:pPr>
              <a:buFont typeface="Arial" panose="020B0604020202020204" pitchFamily="34" charset="0"/>
              <a:buChar char="•"/>
            </a:pPr>
            <a:r>
              <a:rPr lang="en-US" sz="1800" b="0" dirty="0" smtClean="0"/>
              <a:t>The hunting of witches started in the middle of the 14</a:t>
            </a:r>
            <a:r>
              <a:rPr lang="en-US" sz="1800" b="0" baseline="30000" dirty="0" smtClean="0"/>
              <a:t>th</a:t>
            </a:r>
            <a:r>
              <a:rPr lang="en-US" sz="1800" b="0" dirty="0"/>
              <a:t> </a:t>
            </a:r>
            <a:r>
              <a:rPr lang="en-US" sz="1800" b="0" dirty="0" smtClean="0"/>
              <a:t>to the late 18</a:t>
            </a:r>
            <a:r>
              <a:rPr lang="en-US" sz="1800" b="0" baseline="30000" dirty="0" smtClean="0"/>
              <a:t>th</a:t>
            </a:r>
            <a:r>
              <a:rPr lang="en-US" sz="1800" b="0" dirty="0" smtClean="0"/>
              <a:t> Century</a:t>
            </a:r>
          </a:p>
          <a:p>
            <a:pPr>
              <a:buFont typeface="Arial" panose="020B0604020202020204" pitchFamily="34" charset="0"/>
              <a:buChar char="•"/>
            </a:pPr>
            <a:r>
              <a:rPr lang="en-US" sz="1800" b="0" dirty="0" smtClean="0"/>
              <a:t>Estimate of 40,000 to millions of people were burned, hanged, or tortured for witchcraft.</a:t>
            </a:r>
          </a:p>
          <a:p>
            <a:pPr>
              <a:buFont typeface="Arial" panose="020B0604020202020204" pitchFamily="34" charset="0"/>
              <a:buChar char="•"/>
            </a:pPr>
            <a:r>
              <a:rPr lang="en-US" sz="1800" b="0" dirty="0" smtClean="0"/>
              <a:t>Mostly older poor women were accused, but many other people too of different ages, genders, and ranks were put to death due to witchcraft.</a:t>
            </a:r>
          </a:p>
          <a:p>
            <a:pPr>
              <a:buFont typeface="Arial" panose="020B0604020202020204" pitchFamily="34" charset="0"/>
              <a:buChar char="•"/>
            </a:pPr>
            <a:r>
              <a:rPr lang="en-US" sz="1800" b="0" dirty="0" smtClean="0"/>
              <a:t>Before witch hunts in the middle ages, magic had already been acknowledged by civilization.</a:t>
            </a:r>
          </a:p>
          <a:p>
            <a:pPr>
              <a:buFont typeface="Arial" panose="020B0604020202020204" pitchFamily="34" charset="0"/>
              <a:buChar char="•"/>
            </a:pPr>
            <a:r>
              <a:rPr lang="en-US" sz="1800" b="0" dirty="0" smtClean="0"/>
              <a:t>Legends of  ancient. Civilizations talks about the supernatural.  People that take on animal form, monsters, half man and half beast, enchanters, ghosts, etc.</a:t>
            </a:r>
          </a:p>
          <a:p>
            <a:pPr marL="285750" indent="-285750">
              <a:buFont typeface="Arial" panose="020B0604020202020204" pitchFamily="34" charset="0"/>
              <a:buChar char="•"/>
            </a:pPr>
            <a:r>
              <a:rPr lang="en-US" sz="1800" b="0" dirty="0" smtClean="0"/>
              <a:t>Any magic performed outside of church was considered the work of Satan</a:t>
            </a:r>
            <a:endParaRPr lang="en-US" sz="1800" b="0" dirty="0"/>
          </a:p>
        </p:txBody>
      </p:sp>
    </p:spTree>
    <p:extLst>
      <p:ext uri="{BB962C8B-B14F-4D97-AF65-F5344CB8AC3E}">
        <p14:creationId xmlns:p14="http://schemas.microsoft.com/office/powerpoint/2010/main" val="1557589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background</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90% of the accused were women</a:t>
            </a:r>
          </a:p>
          <a:p>
            <a:pPr>
              <a:buFont typeface="Arial" panose="020B0604020202020204" pitchFamily="34" charset="0"/>
              <a:buChar char="•"/>
            </a:pPr>
            <a:r>
              <a:rPr lang="en-US" sz="1800" b="0" dirty="0" smtClean="0"/>
              <a:t>Between 1500-1650 there were almost no women left in  some Swiss villages.</a:t>
            </a:r>
          </a:p>
          <a:p>
            <a:pPr>
              <a:buFont typeface="Arial" panose="020B0604020202020204" pitchFamily="34" charset="0"/>
              <a:buChar char="•"/>
            </a:pPr>
            <a:r>
              <a:rPr lang="en-US" sz="1800" b="0" dirty="0" smtClean="0"/>
              <a:t>In Germany there were some villages that had the whole population wiped out and burned at the stake.</a:t>
            </a:r>
          </a:p>
          <a:p>
            <a:pPr>
              <a:buFont typeface="Arial" panose="020B0604020202020204" pitchFamily="34" charset="0"/>
              <a:buChar char="•"/>
            </a:pPr>
            <a:r>
              <a:rPr lang="en-US" sz="1800" b="0" dirty="0" smtClean="0"/>
              <a:t>In </a:t>
            </a:r>
            <a:r>
              <a:rPr lang="en-US" sz="1800" b="0" dirty="0"/>
              <a:t>E</a:t>
            </a:r>
            <a:r>
              <a:rPr lang="en-US" sz="1800" b="0" dirty="0" smtClean="0"/>
              <a:t>ngland the witches were subjected to the water test.</a:t>
            </a:r>
          </a:p>
          <a:p>
            <a:pPr lvl="2">
              <a:buFont typeface="Arial" panose="020B0604020202020204" pitchFamily="34" charset="0"/>
              <a:buChar char="•"/>
            </a:pPr>
            <a:r>
              <a:rPr lang="en-US" sz="1800" dirty="0" smtClean="0"/>
              <a:t>The accused person would be trussed and thrown into a pond to see whether the convicted was a witch or not. If he or she floated, then they were a witch and had to face the punishment of hanging but if they drowned, then they were not a witch.</a:t>
            </a:r>
            <a:endParaRPr lang="en-US" sz="1800" b="0" dirty="0"/>
          </a:p>
        </p:txBody>
      </p:sp>
    </p:spTree>
    <p:extLst>
      <p:ext uri="{BB962C8B-B14F-4D97-AF65-F5344CB8AC3E}">
        <p14:creationId xmlns:p14="http://schemas.microsoft.com/office/powerpoint/2010/main" val="94062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background</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The craze of witch hunting did not cease very quickly</a:t>
            </a:r>
          </a:p>
          <a:p>
            <a:pPr>
              <a:buFont typeface="Arial" panose="020B0604020202020204" pitchFamily="34" charset="0"/>
              <a:buChar char="•"/>
            </a:pPr>
            <a:r>
              <a:rPr lang="en-US" sz="1800" b="0" dirty="0" smtClean="0"/>
              <a:t>Most countries didn’t  stop the killing of “witches” until the beginning of the 17</a:t>
            </a:r>
            <a:r>
              <a:rPr lang="en-US" sz="1800" b="0" baseline="30000" dirty="0" smtClean="0"/>
              <a:t>th</a:t>
            </a:r>
            <a:r>
              <a:rPr lang="en-US" sz="1800" b="0" dirty="0" smtClean="0"/>
              <a:t> century until the end of the 18</a:t>
            </a:r>
            <a:r>
              <a:rPr lang="en-US" sz="1800" b="0" baseline="30000" dirty="0" smtClean="0"/>
              <a:t>th</a:t>
            </a:r>
            <a:r>
              <a:rPr lang="en-US" sz="1800" b="0" dirty="0" smtClean="0"/>
              <a:t> century.</a:t>
            </a:r>
          </a:p>
          <a:p>
            <a:pPr>
              <a:buFont typeface="Arial" panose="020B0604020202020204" pitchFamily="34" charset="0"/>
              <a:buChar char="•"/>
            </a:pPr>
            <a:r>
              <a:rPr lang="en-US" sz="1800" b="0" dirty="0" smtClean="0"/>
              <a:t>Public opinions of witches still remained harsh.</a:t>
            </a:r>
          </a:p>
          <a:p>
            <a:pPr>
              <a:buFont typeface="Arial" panose="020B0604020202020204" pitchFamily="34" charset="0"/>
              <a:buChar char="•"/>
            </a:pPr>
            <a:r>
              <a:rPr lang="en-US" sz="1800" b="0" dirty="0" smtClean="0"/>
              <a:t>Many of these women that were accused were herbalists. These women could cure diseases and treat others. “They were often relied on for love potions, to cast spells and to remove hexes” (Napoleon’s Buttons, 227).</a:t>
            </a:r>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912181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1350</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Witchcraft was considered sorcery. Sorcery is controlling nature to one’s own interest.</a:t>
            </a:r>
          </a:p>
          <a:p>
            <a:pPr>
              <a:buFont typeface="Arial" panose="020B0604020202020204" pitchFamily="34" charset="0"/>
              <a:buChar char="•"/>
            </a:pPr>
            <a:r>
              <a:rPr lang="en-US" sz="1800" b="0" dirty="0" smtClean="0"/>
              <a:t>This was an accepted way of life.</a:t>
            </a:r>
          </a:p>
          <a:p>
            <a:pPr>
              <a:buFont typeface="Arial" panose="020B0604020202020204" pitchFamily="34" charset="0"/>
              <a:buChar char="•"/>
            </a:pPr>
            <a:r>
              <a:rPr lang="en-US" sz="1800" b="0" dirty="0" smtClean="0"/>
              <a:t>If anyone did do harm to you from witchcraft, you could seek legal recourse from a witch, but if you can’t prove them guilty, then you would have to pay a penalty and trial costs.</a:t>
            </a:r>
          </a:p>
          <a:p>
            <a:pPr>
              <a:buFont typeface="Arial" panose="020B0604020202020204" pitchFamily="34" charset="0"/>
              <a:buChar char="•"/>
            </a:pPr>
            <a:r>
              <a:rPr lang="en-US" sz="1800" b="0" dirty="0" smtClean="0"/>
              <a:t>Witches were rarely put to death</a:t>
            </a:r>
            <a:endParaRPr lang="en-US" sz="1800" b="0" dirty="0"/>
          </a:p>
        </p:txBody>
      </p:sp>
      <p:pic>
        <p:nvPicPr>
          <p:cNvPr id="1026" name="Picture 2" descr="C:\Users\Brohannes\AppData\Local\Microsoft\Windows\Temporary Internet Files\Content.IE5\AZ0L937V\MC90043610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3048000"/>
            <a:ext cx="1882775" cy="146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5097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91400" y="1752600"/>
            <a:ext cx="1752600" cy="3124200"/>
          </a:xfrm>
          <a:prstGeom prst="rect">
            <a:avLst/>
          </a:prstGeom>
        </p:spPr>
      </p:pic>
      <p:sp>
        <p:nvSpPr>
          <p:cNvPr id="2" name="Title 1"/>
          <p:cNvSpPr>
            <a:spLocks noGrp="1"/>
          </p:cNvSpPr>
          <p:nvPr>
            <p:ph type="title"/>
          </p:nvPr>
        </p:nvSpPr>
        <p:spPr/>
        <p:txBody>
          <a:bodyPr/>
          <a:lstStyle/>
          <a:p>
            <a:r>
              <a:rPr lang="en-US" dirty="0" smtClean="0"/>
              <a:t>chemicals that affect the heart</a:t>
            </a:r>
            <a:endParaRPr lang="en-US" dirty="0"/>
          </a:p>
        </p:txBody>
      </p:sp>
      <p:sp>
        <p:nvSpPr>
          <p:cNvPr id="3" name="Content Placeholder 2"/>
          <p:cNvSpPr>
            <a:spLocks noGrp="1"/>
          </p:cNvSpPr>
          <p:nvPr>
            <p:ph idx="1"/>
          </p:nvPr>
        </p:nvSpPr>
        <p:spPr>
          <a:xfrm>
            <a:off x="822960" y="1100628"/>
            <a:ext cx="7520940" cy="3776172"/>
          </a:xfrm>
        </p:spPr>
        <p:txBody>
          <a:bodyPr>
            <a:normAutofit lnSpcReduction="10000"/>
          </a:bodyPr>
          <a:lstStyle/>
          <a:p>
            <a:pPr>
              <a:buFont typeface="Arial" panose="020B0604020202020204" pitchFamily="34" charset="0"/>
              <a:buChar char="•"/>
            </a:pPr>
            <a:r>
              <a:rPr lang="en-US" sz="1800" b="0" dirty="0" smtClean="0"/>
              <a:t>Accused  witches used </a:t>
            </a:r>
            <a:r>
              <a:rPr lang="en-US" sz="1800" b="0" dirty="0" smtClean="0"/>
              <a:t>different types herbs </a:t>
            </a:r>
            <a:r>
              <a:rPr lang="en-US" sz="1800" b="0" dirty="0" smtClean="0"/>
              <a:t>to </a:t>
            </a:r>
            <a:r>
              <a:rPr lang="en-US" sz="1800" b="0" dirty="0" smtClean="0"/>
              <a:t>either heal </a:t>
            </a:r>
            <a:r>
              <a:rPr lang="en-US" sz="1800" b="0" dirty="0" smtClean="0"/>
              <a:t>or harm.</a:t>
            </a:r>
          </a:p>
          <a:p>
            <a:pPr>
              <a:buFont typeface="Arial" panose="020B0604020202020204" pitchFamily="34" charset="0"/>
              <a:buChar char="•"/>
            </a:pPr>
            <a:r>
              <a:rPr lang="en-US" sz="1800" b="0" dirty="0" smtClean="0"/>
              <a:t>Digitalis, an extract  from the foxglove Digitalis </a:t>
            </a:r>
            <a:r>
              <a:rPr lang="en-US" sz="1800" b="0" dirty="0" err="1" smtClean="0"/>
              <a:t>purpurea</a:t>
            </a:r>
            <a:r>
              <a:rPr lang="en-US" sz="1800" b="0" dirty="0" smtClean="0"/>
              <a:t>, contains molecules that have an effect on the heart, also known cardiac glycosides.</a:t>
            </a:r>
          </a:p>
          <a:p>
            <a:pPr>
              <a:buFont typeface="Arial" panose="020B0604020202020204" pitchFamily="34" charset="0"/>
              <a:buChar char="•"/>
            </a:pPr>
            <a:r>
              <a:rPr lang="en-US" sz="1800" b="0" dirty="0" smtClean="0"/>
              <a:t>They reduce heart rate, regulates heart rhythm, and strengthens heartbeat</a:t>
            </a:r>
          </a:p>
          <a:p>
            <a:pPr>
              <a:buFont typeface="Arial" panose="020B0604020202020204" pitchFamily="34" charset="0"/>
              <a:buChar char="•"/>
            </a:pPr>
            <a:r>
              <a:rPr lang="en-US" sz="1800" b="0" dirty="0" smtClean="0"/>
              <a:t>Molecules that affect the heart are also found in animals especially amphibians.</a:t>
            </a:r>
          </a:p>
          <a:p>
            <a:pPr>
              <a:buFont typeface="Arial" panose="020B0604020202020204" pitchFamily="34" charset="0"/>
              <a:buChar char="•"/>
            </a:pPr>
            <a:r>
              <a:rPr lang="en-US" sz="1800" b="0" dirty="0" smtClean="0"/>
              <a:t>Many potions prepared by witches were said to have parts of toad.</a:t>
            </a:r>
          </a:p>
          <a:p>
            <a:pPr>
              <a:buFont typeface="Arial" panose="020B0604020202020204" pitchFamily="34" charset="0"/>
              <a:buChar char="•"/>
            </a:pPr>
            <a:r>
              <a:rPr lang="en-US" sz="1800" b="0" dirty="0" smtClean="0"/>
              <a:t>The molecule </a:t>
            </a:r>
            <a:r>
              <a:rPr lang="en-US" sz="1800" b="0" dirty="0" err="1" smtClean="0"/>
              <a:t>bufotoxin</a:t>
            </a:r>
            <a:r>
              <a:rPr lang="en-US" sz="1800" b="0" dirty="0" smtClean="0"/>
              <a:t> is a venom found in the </a:t>
            </a:r>
            <a:r>
              <a:rPr lang="en-US" sz="1800" b="0" dirty="0" err="1" smtClean="0"/>
              <a:t>commomn</a:t>
            </a:r>
            <a:r>
              <a:rPr lang="en-US" sz="1800" b="0" dirty="0" smtClean="0"/>
              <a:t> European toad, </a:t>
            </a:r>
            <a:r>
              <a:rPr lang="en-US" sz="1800" b="0" dirty="0" err="1" smtClean="0"/>
              <a:t>Bufo</a:t>
            </a:r>
            <a:r>
              <a:rPr lang="en-US" sz="1800" b="0" dirty="0" smtClean="0"/>
              <a:t> Vulgaris.</a:t>
            </a:r>
          </a:p>
          <a:p>
            <a:pPr>
              <a:buFont typeface="Arial" panose="020B0604020202020204" pitchFamily="34" charset="0"/>
              <a:buChar char="•"/>
            </a:pPr>
            <a:r>
              <a:rPr lang="en-US" sz="1800" b="0" dirty="0" smtClean="0"/>
              <a:t>It is one of the most toxic chemicals known to human kind.</a:t>
            </a:r>
            <a:endParaRPr lang="en-US" sz="1800" b="0" dirty="0"/>
          </a:p>
        </p:txBody>
      </p:sp>
    </p:spTree>
    <p:extLst>
      <p:ext uri="{BB962C8B-B14F-4D97-AF65-F5344CB8AC3E}">
        <p14:creationId xmlns:p14="http://schemas.microsoft.com/office/powerpoint/2010/main" val="108796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Chemicals that affect the heart</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66800" y="1600200"/>
            <a:ext cx="3429000" cy="3121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524000"/>
            <a:ext cx="2905125" cy="3276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072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Chemicals that affect the heart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The structure of the </a:t>
            </a:r>
            <a:r>
              <a:rPr lang="en-US" sz="1800" b="0" dirty="0" err="1" smtClean="0"/>
              <a:t>bufo</a:t>
            </a:r>
            <a:r>
              <a:rPr lang="en-US" sz="1800" b="0" dirty="0" smtClean="0"/>
              <a:t> vulgaris molecule is similar in structure to the </a:t>
            </a:r>
            <a:r>
              <a:rPr lang="en-US" sz="1800" b="0" dirty="0" err="1" smtClean="0"/>
              <a:t>digitoxin</a:t>
            </a:r>
            <a:r>
              <a:rPr lang="en-US" sz="1800" b="0" dirty="0" smtClean="0"/>
              <a:t> molecule other than an added OH and a six membered, instead of a five membered lactone ring.</a:t>
            </a:r>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3844776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Greases and ointments</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smtClean="0"/>
              <a:t>Witches usually used different types of extracts of plants that are apart of the nightshade family to promote flying.</a:t>
            </a:r>
          </a:p>
          <a:p>
            <a:pPr>
              <a:buFont typeface="Arial" panose="020B0604020202020204" pitchFamily="34" charset="0"/>
              <a:buChar char="•"/>
            </a:pPr>
            <a:r>
              <a:rPr lang="en-US" sz="1800" b="0" dirty="0" smtClean="0"/>
              <a:t>The mandrake plant (</a:t>
            </a:r>
            <a:r>
              <a:rPr lang="en-US" sz="1800" b="0" dirty="0" err="1" smtClean="0"/>
              <a:t>Mandragora</a:t>
            </a:r>
            <a:r>
              <a:rPr lang="en-US" sz="1800" b="0" dirty="0" smtClean="0"/>
              <a:t> </a:t>
            </a:r>
            <a:r>
              <a:rPr lang="en-US" sz="1800" b="0" dirty="0" err="1" smtClean="0"/>
              <a:t>officinarum</a:t>
            </a:r>
            <a:r>
              <a:rPr lang="en-US" sz="1800" b="0" dirty="0" smtClean="0"/>
              <a:t>)has been used since ancient times for restoring sexual vitality and as a soporific.</a:t>
            </a:r>
          </a:p>
          <a:p>
            <a:pPr>
              <a:buFont typeface="Arial" panose="020B0604020202020204" pitchFamily="34" charset="0"/>
              <a:buChar char="•"/>
            </a:pPr>
            <a:r>
              <a:rPr lang="en-US" sz="1800" b="0" dirty="0" err="1" smtClean="0"/>
              <a:t>Belladona</a:t>
            </a:r>
            <a:r>
              <a:rPr lang="en-US" sz="1800" b="0" dirty="0" smtClean="0"/>
              <a:t> plant (</a:t>
            </a:r>
            <a:r>
              <a:rPr lang="en-US" sz="1800" b="0" dirty="0" err="1" smtClean="0"/>
              <a:t>Atropa</a:t>
            </a:r>
            <a:r>
              <a:rPr lang="en-US" sz="1800" b="0" dirty="0" smtClean="0"/>
              <a:t> </a:t>
            </a:r>
            <a:r>
              <a:rPr lang="en-US" sz="1800" b="0" dirty="0" err="1" smtClean="0"/>
              <a:t>belladona</a:t>
            </a:r>
            <a:r>
              <a:rPr lang="en-US" sz="1800" b="0" dirty="0" smtClean="0"/>
              <a:t>) which have been used to dilating eyes by dropping the juice into their eyes. More taken would give you a deathlike slumber</a:t>
            </a:r>
          </a:p>
          <a:p>
            <a:pPr>
              <a:buFont typeface="Arial" panose="020B0604020202020204" pitchFamily="34" charset="0"/>
              <a:buChar char="•"/>
            </a:pPr>
            <a:r>
              <a:rPr lang="en-US" sz="1800" b="0" dirty="0" smtClean="0"/>
              <a:t>Henbane plant (</a:t>
            </a:r>
            <a:r>
              <a:rPr lang="en-US" sz="1800" b="0" dirty="0" err="1" smtClean="0"/>
              <a:t>Hyoscyamus</a:t>
            </a:r>
            <a:r>
              <a:rPr lang="en-US" sz="1800" b="0" dirty="0" smtClean="0"/>
              <a:t> </a:t>
            </a:r>
            <a:r>
              <a:rPr lang="en-US" sz="1800" b="0" dirty="0" err="1" smtClean="0"/>
              <a:t>niger</a:t>
            </a:r>
            <a:r>
              <a:rPr lang="en-US" sz="1800" b="0" dirty="0" smtClean="0"/>
              <a:t>) has been used as a pain reliever, anesthetic, and possibly a poison.</a:t>
            </a:r>
          </a:p>
          <a:p>
            <a:pPr>
              <a:buFont typeface="Arial" panose="020B0604020202020204" pitchFamily="34" charset="0"/>
              <a:buChar char="•"/>
            </a:pPr>
            <a:r>
              <a:rPr lang="en-US" sz="1800" b="0" dirty="0" smtClean="0"/>
              <a:t>They all contain alkaloids compounds that have one or more nitrogen atoms.</a:t>
            </a:r>
          </a:p>
          <a:p>
            <a:pPr>
              <a:buFont typeface="Arial" panose="020B0604020202020204" pitchFamily="34" charset="0"/>
              <a:buChar char="•"/>
            </a:pPr>
            <a:endParaRPr lang="en-US" sz="1800" b="0" dirty="0"/>
          </a:p>
        </p:txBody>
      </p:sp>
    </p:spTree>
    <p:extLst>
      <p:ext uri="{BB962C8B-B14F-4D97-AF65-F5344CB8AC3E}">
        <p14:creationId xmlns:p14="http://schemas.microsoft.com/office/powerpoint/2010/main" val="20609825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1100</TotalTime>
  <Words>1471</Words>
  <Application>Microsoft Office PowerPoint</Application>
  <PresentationFormat>On-screen Show (4:3)</PresentationFormat>
  <Paragraphs>93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Angles</vt:lpstr>
      <vt:lpstr>The Background and Chemistry of Witchcraft</vt:lpstr>
      <vt:lpstr>Background</vt:lpstr>
      <vt:lpstr>More background</vt:lpstr>
      <vt:lpstr>More background</vt:lpstr>
      <vt:lpstr>Before 1350</vt:lpstr>
      <vt:lpstr>chemicals that affect the heart</vt:lpstr>
      <vt:lpstr>Chemicals that affect the heart</vt:lpstr>
      <vt:lpstr>Chemicals that affect the heart</vt:lpstr>
      <vt:lpstr>Greases and ointments</vt:lpstr>
      <vt:lpstr>Greases and ointments</vt:lpstr>
      <vt:lpstr>Greases and ointments</vt:lpstr>
      <vt:lpstr>Alkaloids</vt:lpstr>
      <vt:lpstr>Alkaloids</vt:lpstr>
      <vt:lpstr>Alkaloids</vt:lpstr>
      <vt:lpstr>Lysergic acid</vt:lpstr>
      <vt:lpstr>Conclusion of Alkaloids</vt:lpstr>
      <vt:lpstr>Works cited</vt:lpstr>
      <vt:lpstr>A big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Chemistry of Witchcraft</dc:title>
  <dc:creator>Brohannes</dc:creator>
  <cp:lastModifiedBy>Brohannes</cp:lastModifiedBy>
  <cp:revision>33</cp:revision>
  <dcterms:created xsi:type="dcterms:W3CDTF">2013-11-13T02:33:10Z</dcterms:created>
  <dcterms:modified xsi:type="dcterms:W3CDTF">2013-11-22T04:39:42Z</dcterms:modified>
</cp:coreProperties>
</file>